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557" r:id="rId6"/>
    <p:sldId id="578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6" r:id="rId16"/>
    <p:sldId id="597" r:id="rId17"/>
    <p:sldId id="598" r:id="rId18"/>
    <p:sldId id="599" r:id="rId19"/>
    <p:sldId id="601" r:id="rId20"/>
    <p:sldId id="602" r:id="rId21"/>
    <p:sldId id="603" r:id="rId22"/>
    <p:sldId id="605" r:id="rId23"/>
    <p:sldId id="604" r:id="rId24"/>
    <p:sldId id="586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516" r:id="rId36"/>
  </p:sldIdLst>
  <p:sldSz cx="12192000" cy="6858000"/>
  <p:notesSz cx="10234613" cy="7104063"/>
  <p:embeddedFontLst>
    <p:embeddedFont>
      <p:font typeface="Cambria Math" panose="02040503050406030204" pitchFamily="18" charset="0"/>
      <p:regular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KoPub돋움체_Pro Medium" panose="00000600000000000000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393"/>
    <a:srgbClr val="E7E8E8"/>
    <a:srgbClr val="FFFFFF"/>
    <a:srgbClr val="000000"/>
    <a:srgbClr val="2E75B6"/>
    <a:srgbClr val="E4E4E4"/>
    <a:srgbClr val="EE853E"/>
    <a:srgbClr val="EE5AD9"/>
    <a:srgbClr val="4472C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83290" autoAdjust="0"/>
  </p:normalViewPr>
  <p:slideViewPr>
    <p:cSldViewPr snapToGrid="0" snapToObjects="1">
      <p:cViewPr varScale="1">
        <p:scale>
          <a:sx n="96" d="100"/>
          <a:sy n="96" d="100"/>
        </p:scale>
        <p:origin x="14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10/15/2021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2021-10-15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완전이진트리에서 반만 </a:t>
            </a:r>
            <a:r>
              <a:rPr lang="ko-KR" altLang="en-US" dirty="0" err="1"/>
              <a:t>꽉찰</a:t>
            </a:r>
            <a:r>
              <a:rPr lang="ko-KR" altLang="en-US" dirty="0"/>
              <a:t> 경우 </a:t>
            </a:r>
            <a:r>
              <a:rPr lang="en-US" altLang="ko-KR" dirty="0"/>
              <a:t>2n/3</a:t>
            </a:r>
            <a:r>
              <a:rPr lang="ko-KR" altLang="en-US" dirty="0"/>
              <a:t>개이다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838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Chapter 1 </a:t>
            </a:r>
            <a:r>
              <a:rPr lang="ko-KR" altLang="en-US" dirty="0"/>
              <a:t>에서 공부했듯이 알고리즘의 타당성을 증명하기 위해 </a:t>
            </a:r>
            <a:r>
              <a:rPr lang="en-US" altLang="ko-KR" dirty="0"/>
              <a:t>loop invariant</a:t>
            </a:r>
            <a:r>
              <a:rPr lang="ko-KR" altLang="en-US" dirty="0"/>
              <a:t>를 분석하게 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53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Bottom up </a:t>
            </a:r>
            <a:r>
              <a:rPr lang="ko-KR" altLang="en-US" dirty="0"/>
              <a:t>으로 올라가기 때문에</a:t>
            </a:r>
            <a:r>
              <a:rPr lang="en-US" altLang="ko-KR" dirty="0"/>
              <a:t>, </a:t>
            </a:r>
            <a:r>
              <a:rPr lang="ko-KR" altLang="en-US" dirty="0"/>
              <a:t>더 큰 </a:t>
            </a:r>
            <a:r>
              <a:rPr lang="en-US" altLang="ko-KR" dirty="0"/>
              <a:t>index</a:t>
            </a:r>
            <a:r>
              <a:rPr lang="ko-KR" altLang="en-US" dirty="0"/>
              <a:t>는 이미 </a:t>
            </a:r>
            <a:r>
              <a:rPr lang="en-US" altLang="ko-KR" dirty="0"/>
              <a:t>max-heap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38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Bottom up </a:t>
            </a:r>
            <a:r>
              <a:rPr lang="ko-KR" altLang="en-US" dirty="0"/>
              <a:t>으로 올라가기 때문에</a:t>
            </a:r>
            <a:r>
              <a:rPr lang="en-US" altLang="ko-KR" dirty="0"/>
              <a:t>, </a:t>
            </a:r>
            <a:r>
              <a:rPr lang="ko-KR" altLang="en-US" dirty="0"/>
              <a:t>더 큰 </a:t>
            </a:r>
            <a:r>
              <a:rPr lang="en-US" altLang="ko-KR" dirty="0"/>
              <a:t>index</a:t>
            </a:r>
            <a:r>
              <a:rPr lang="ko-KR" altLang="en-US" dirty="0"/>
              <a:t>는 이미 </a:t>
            </a:r>
            <a:r>
              <a:rPr lang="en-US" altLang="ko-KR" dirty="0"/>
              <a:t>max-heap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60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Bottom up </a:t>
            </a:r>
            <a:r>
              <a:rPr lang="ko-KR" altLang="en-US" dirty="0"/>
              <a:t>으로 올라가기 때문에</a:t>
            </a:r>
            <a:r>
              <a:rPr lang="en-US" altLang="ko-KR" dirty="0"/>
              <a:t>, </a:t>
            </a:r>
            <a:r>
              <a:rPr lang="ko-KR" altLang="en-US" dirty="0"/>
              <a:t>더 큰 </a:t>
            </a:r>
            <a:r>
              <a:rPr lang="en-US" altLang="ko-KR" dirty="0"/>
              <a:t>index</a:t>
            </a:r>
            <a:r>
              <a:rPr lang="ko-KR" altLang="en-US" dirty="0"/>
              <a:t>는 이미 </a:t>
            </a:r>
            <a:r>
              <a:rPr lang="en-US" altLang="ko-KR" dirty="0"/>
              <a:t>max-heap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1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Bottom up </a:t>
            </a:r>
            <a:r>
              <a:rPr lang="ko-KR" altLang="en-US" dirty="0"/>
              <a:t>으로 올라가기 때문에</a:t>
            </a:r>
            <a:r>
              <a:rPr lang="en-US" altLang="ko-KR" dirty="0"/>
              <a:t>, </a:t>
            </a:r>
            <a:r>
              <a:rPr lang="ko-KR" altLang="en-US" dirty="0"/>
              <a:t>더 큰 </a:t>
            </a:r>
            <a:r>
              <a:rPr lang="en-US" altLang="ko-KR" dirty="0"/>
              <a:t>index</a:t>
            </a:r>
            <a:r>
              <a:rPr lang="ko-KR" altLang="en-US" dirty="0"/>
              <a:t>는 이미 </a:t>
            </a:r>
            <a:r>
              <a:rPr lang="en-US" altLang="ko-KR" dirty="0"/>
              <a:t>max-heap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72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Bottom up </a:t>
            </a:r>
            <a:r>
              <a:rPr lang="ko-KR" altLang="en-US" dirty="0"/>
              <a:t>으로 올라가기 때문에</a:t>
            </a:r>
            <a:r>
              <a:rPr lang="en-US" altLang="ko-KR" dirty="0"/>
              <a:t>, </a:t>
            </a:r>
            <a:r>
              <a:rPr lang="ko-KR" altLang="en-US" dirty="0"/>
              <a:t>더 큰 </a:t>
            </a:r>
            <a:r>
              <a:rPr lang="en-US" altLang="ko-KR" dirty="0"/>
              <a:t>index</a:t>
            </a:r>
            <a:r>
              <a:rPr lang="ko-KR" altLang="en-US" dirty="0"/>
              <a:t>는 이미 </a:t>
            </a:r>
            <a:r>
              <a:rPr lang="en-US" altLang="ko-KR" dirty="0"/>
              <a:t>max-heap</a:t>
            </a:r>
            <a:r>
              <a:rPr lang="ko-KR" altLang="en-US" dirty="0"/>
              <a:t>의 </a:t>
            </a:r>
            <a:r>
              <a:rPr lang="en-US" altLang="ko-KR" dirty="0"/>
              <a:t>root </a:t>
            </a:r>
            <a:r>
              <a:rPr lang="ko-KR" altLang="en-US" dirty="0"/>
              <a:t>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17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436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48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36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425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29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148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981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88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436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53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64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041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97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Heap</a:t>
            </a:r>
            <a:r>
              <a:rPr lang="ko-KR" altLang="en-US" dirty="0"/>
              <a:t>의 </a:t>
            </a:r>
            <a:r>
              <a:rPr lang="en-US" altLang="ko-KR" dirty="0"/>
              <a:t>running time </a:t>
            </a:r>
            <a:r>
              <a:rPr lang="ko-KR" altLang="en-US" dirty="0"/>
              <a:t>과 </a:t>
            </a:r>
            <a:r>
              <a:rPr lang="en-US" altLang="ko-KR" dirty="0" err="1"/>
              <a:t>inplace</a:t>
            </a:r>
            <a:r>
              <a:rPr lang="en-US" altLang="ko-KR" dirty="0"/>
              <a:t> algorithm</a:t>
            </a:r>
            <a:r>
              <a:rPr lang="ko-KR" altLang="en-US" dirty="0"/>
              <a:t>이라는 특성은  </a:t>
            </a:r>
            <a:r>
              <a:rPr lang="en-US" altLang="ko-KR" dirty="0"/>
              <a:t>insertion sort</a:t>
            </a:r>
            <a:r>
              <a:rPr lang="ko-KR" altLang="en-US" dirty="0"/>
              <a:t>와 </a:t>
            </a:r>
            <a:r>
              <a:rPr lang="en-US" altLang="ko-KR" dirty="0"/>
              <a:t>merge sort</a:t>
            </a:r>
            <a:r>
              <a:rPr lang="ko-KR" altLang="en-US" dirty="0"/>
              <a:t>의 단점들을 보완하며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Thus, heapsort combines the better attributes of the two sorting algorithms we have already discussed.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</a:t>
            </a:r>
            <a:r>
              <a:rPr lang="en-US" altLang="ko-KR" dirty="0"/>
              <a:t>array a </a:t>
            </a:r>
            <a:r>
              <a:rPr lang="ko-KR" altLang="en-US" dirty="0"/>
              <a:t>의 원소가 항상 </a:t>
            </a:r>
            <a:r>
              <a:rPr lang="en-US" altLang="ko-KR" dirty="0"/>
              <a:t>heap</a:t>
            </a:r>
            <a:r>
              <a:rPr lang="ko-KR" altLang="en-US" dirty="0" err="1"/>
              <a:t>으로</a:t>
            </a:r>
            <a:r>
              <a:rPr lang="ko-KR" altLang="en-US" dirty="0"/>
              <a:t> 생성되는 것이 아니기 때문에 </a:t>
            </a:r>
            <a:r>
              <a:rPr lang="en-US" altLang="ko-KR" dirty="0" err="1"/>
              <a:t>a.length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heap-size</a:t>
            </a:r>
            <a:r>
              <a:rPr lang="ko-KR" altLang="en-US" dirty="0"/>
              <a:t>는 항상 같지 않다</a:t>
            </a:r>
            <a:r>
              <a:rPr lang="en-US" altLang="ko-KR" dirty="0"/>
              <a:t> </a:t>
            </a:r>
            <a:endParaRPr lang="en" altLang="ko-Kore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94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710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776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Max heap</a:t>
            </a:r>
            <a:r>
              <a:rPr lang="ko-KR" altLang="en-US" dirty="0"/>
              <a:t>과 </a:t>
            </a:r>
            <a:r>
              <a:rPr lang="en-US" altLang="ko-KR" dirty="0"/>
              <a:t>min heap</a:t>
            </a:r>
            <a:r>
              <a:rPr lang="ko-KR" altLang="en-US" dirty="0"/>
              <a:t> 모두 </a:t>
            </a:r>
            <a:r>
              <a:rPr lang="en-US" altLang="ko-KR" dirty="0"/>
              <a:t>heap property</a:t>
            </a:r>
            <a:r>
              <a:rPr lang="ko-KR" altLang="en-US" dirty="0" err="1"/>
              <a:t>를</a:t>
            </a:r>
            <a:r>
              <a:rPr lang="ko-KR" altLang="en-US" dirty="0"/>
              <a:t> 기본적으로 만족한다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70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Complete binary tree </a:t>
            </a:r>
            <a:r>
              <a:rPr lang="ko-KR" altLang="en-US" dirty="0"/>
              <a:t>이기 때문에 </a:t>
            </a:r>
            <a:r>
              <a:rPr lang="en-US" altLang="ko-KR" dirty="0"/>
              <a:t>n</a:t>
            </a:r>
            <a:r>
              <a:rPr lang="ko-KR" altLang="en-US" dirty="0"/>
              <a:t>개의 원소를 가지는 </a:t>
            </a:r>
            <a:r>
              <a:rPr lang="ko-KR" altLang="en-US" dirty="0" err="1"/>
              <a:t>힙의</a:t>
            </a:r>
            <a:r>
              <a:rPr lang="ko-KR" altLang="en-US" dirty="0"/>
              <a:t> 높이는 로그</a:t>
            </a:r>
            <a:r>
              <a:rPr lang="en-US" altLang="ko-KR" dirty="0"/>
              <a:t>n</a:t>
            </a:r>
            <a:r>
              <a:rPr lang="ko-KR" altLang="en-US" dirty="0"/>
              <a:t>이라는 것을 알아야한다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다음과 같은 </a:t>
            </a:r>
            <a:r>
              <a:rPr lang="en-US" altLang="ko-KR" dirty="0"/>
              <a:t>operation </a:t>
            </a:r>
            <a:r>
              <a:rPr lang="ko-KR" altLang="en-US" dirty="0"/>
              <a:t>들이 존재하는데 하나씩 설명하겠다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54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66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8 line </a:t>
            </a:r>
            <a:r>
              <a:rPr lang="ko-KR" altLang="en-US" dirty="0"/>
              <a:t>에서 </a:t>
            </a:r>
            <a:r>
              <a:rPr lang="en-US" altLang="ko-KR" dirty="0"/>
              <a:t>ai</a:t>
            </a:r>
            <a:r>
              <a:rPr lang="ko-KR" altLang="en-US" dirty="0"/>
              <a:t>가 </a:t>
            </a:r>
            <a:r>
              <a:rPr lang="en-US" altLang="ko-KR" dirty="0"/>
              <a:t>largest</a:t>
            </a:r>
            <a:r>
              <a:rPr lang="ko-KR" altLang="en-US" dirty="0"/>
              <a:t>이면 </a:t>
            </a:r>
            <a:r>
              <a:rPr lang="en-US" altLang="ko-KR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루트로 하는 </a:t>
            </a:r>
            <a:r>
              <a:rPr lang="en-US" altLang="ko-KR" dirty="0"/>
              <a:t>subtree</a:t>
            </a:r>
            <a:r>
              <a:rPr lang="ko-KR" altLang="en-US" dirty="0"/>
              <a:t>는 이미 </a:t>
            </a:r>
            <a:r>
              <a:rPr lang="en-US" altLang="ko-KR" dirty="0"/>
              <a:t>max heap</a:t>
            </a:r>
            <a:r>
              <a:rPr lang="ko-KR" altLang="en-US" dirty="0"/>
              <a:t>상태로 함수 종료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반면에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29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완전이진트리에서 반만 </a:t>
            </a:r>
            <a:r>
              <a:rPr lang="ko-KR" altLang="en-US" dirty="0" err="1"/>
              <a:t>꽉찰</a:t>
            </a:r>
            <a:r>
              <a:rPr lang="ko-KR" altLang="en-US" dirty="0"/>
              <a:t> 경우 </a:t>
            </a:r>
            <a:r>
              <a:rPr lang="en-US" altLang="ko-KR" dirty="0"/>
              <a:t>2n/3</a:t>
            </a:r>
            <a:r>
              <a:rPr lang="ko-KR" altLang="en-US" dirty="0"/>
              <a:t>개이다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658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완전이진트리에서 반만 </a:t>
            </a:r>
            <a:r>
              <a:rPr lang="ko-KR" altLang="en-US" dirty="0" err="1"/>
              <a:t>꽉찰</a:t>
            </a:r>
            <a:r>
              <a:rPr lang="ko-KR" altLang="en-US" dirty="0"/>
              <a:t> 경우 </a:t>
            </a:r>
            <a:r>
              <a:rPr lang="en-US" altLang="ko-KR" dirty="0"/>
              <a:t>2n/3</a:t>
            </a:r>
            <a:r>
              <a:rPr lang="ko-KR" altLang="en-US" dirty="0"/>
              <a:t>개이다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endParaRPr lang="en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6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69.png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Building a heap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_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 a bottom-up manner to convert an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into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max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h𝑒𝑎𝑝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elements in the subarray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ko-KR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  <m:r>
                              <a:rPr lang="en-US" altLang="ko-KR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/2</m:t>
                            </m:r>
                          </m:e>
                        </m:d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+1</m:t>
                        </m:r>
                      </m:e>
                    </m:d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all leaves of the 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case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=10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[6,…,10]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are all leaves – already satisfy max-heap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𝐵𝑈𝐼𝐿𝐷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goes through the remaining nodes of the tree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2E5BF-B734-4ACA-A413-D2E982F68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5"/>
          <a:stretch/>
        </p:blipFill>
        <p:spPr>
          <a:xfrm>
            <a:off x="1839038" y="3551436"/>
            <a:ext cx="4115374" cy="1711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A8F77F-45B3-4A72-B32E-127684CBA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693" y="3824508"/>
            <a:ext cx="4077269" cy="1419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6D162D-C91B-4ECC-8478-DAD62AD6A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763" y="5186362"/>
            <a:ext cx="4105848" cy="142894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4266BD-E18B-4213-9846-6F572C6EFFEF}"/>
              </a:ext>
            </a:extLst>
          </p:cNvPr>
          <p:cNvCxnSpPr/>
          <p:nvPr/>
        </p:nvCxnSpPr>
        <p:spPr>
          <a:xfrm>
            <a:off x="4210050" y="4676775"/>
            <a:ext cx="2409825" cy="101917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544BD-5362-44D6-9714-C4AE6DE17198}"/>
                  </a:ext>
                </a:extLst>
              </p:cNvPr>
              <p:cNvSpPr txBox="1"/>
              <p:nvPr/>
            </p:nvSpPr>
            <p:spPr>
              <a:xfrm>
                <a:off x="6493616" y="5557450"/>
                <a:ext cx="2813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Runs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on each one</a:t>
                </a:r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D544BD-5362-44D6-9714-C4AE6DE1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16" y="5557450"/>
                <a:ext cx="2813187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Building a heap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array A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𝑩𝑼𝑰𝑳𝑫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the start of each iteration of the for loop of lines 2-3, each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+1, 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+2,…,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the root of a max-heap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Initialization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1220F-7210-4383-9F9F-5F02F5CF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88" y="2390630"/>
            <a:ext cx="2981741" cy="1038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64BE2-8EBB-4A09-B1B5-0FCA0684059C}"/>
                  </a:ext>
                </a:extLst>
              </p:cNvPr>
              <p:cNvSpPr txBox="1"/>
              <p:nvPr/>
            </p:nvSpPr>
            <p:spPr>
              <a:xfrm>
                <a:off x="5123275" y="2600180"/>
                <a:ext cx="6670139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2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~3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compute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 a bottom-up manner, starting from remaining nodes (not leaves node)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64BE2-8EBB-4A09-B1B5-0FCA0684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275" y="2600180"/>
                <a:ext cx="6670139" cy="761234"/>
              </a:xfrm>
              <a:prstGeom prst="rect">
                <a:avLst/>
              </a:prstGeom>
              <a:blipFill>
                <a:blip r:embed="rId5"/>
                <a:stretch>
                  <a:fillRect l="-548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277B3-3CDA-4325-B1C1-34E588589C06}"/>
                  </a:ext>
                </a:extLst>
              </p:cNvPr>
              <p:cNvSpPr txBox="1"/>
              <p:nvPr/>
            </p:nvSpPr>
            <p:spPr>
              <a:xfrm>
                <a:off x="1623388" y="4999796"/>
                <a:ext cx="6670139" cy="11074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Prior to the first iteration of the loop,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each node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/2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/2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+2,…,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 leaf and is thus the root of a trivial max-heap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B277B3-3CDA-4325-B1C1-34E58858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388" y="4999796"/>
                <a:ext cx="6670139" cy="1107483"/>
              </a:xfrm>
              <a:prstGeom prst="rect">
                <a:avLst/>
              </a:prstGeom>
              <a:blipFill>
                <a:blip r:embed="rId6"/>
                <a:stretch>
                  <a:fillRect l="-548" b="-8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F71FB0-3A4B-4E60-9267-E9703D4E47A7}"/>
              </a:ext>
            </a:extLst>
          </p:cNvPr>
          <p:cNvGrpSpPr/>
          <p:nvPr/>
        </p:nvGrpSpPr>
        <p:grpSpPr>
          <a:xfrm>
            <a:off x="8887759" y="4519588"/>
            <a:ext cx="2275085" cy="1930287"/>
            <a:chOff x="8596357" y="4519588"/>
            <a:chExt cx="2275085" cy="19302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20AE77-99D8-4C64-813E-95516D85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6357" y="4519588"/>
              <a:ext cx="2275085" cy="162315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802F8F-DA37-47E7-88FC-7659EF0BCABA}"/>
                </a:ext>
              </a:extLst>
            </p:cNvPr>
            <p:cNvSpPr txBox="1"/>
            <p:nvPr/>
          </p:nvSpPr>
          <p:spPr>
            <a:xfrm>
              <a:off x="9148998" y="6172876"/>
              <a:ext cx="1179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Initial state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5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Building a heap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𝑩𝑼𝑰𝑳𝑫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the start of each iteration of the for loop of lines 2-3, each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+1, 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+2,…,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the root of a max-heap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Maintenance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Children of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numbered higher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By the loop invariants, They are both roots of max-heaps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preserves the property at node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Termination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termination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By the loop invariant, each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1,2,…,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the root of a max-heap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86ABDF-49E0-4C73-A605-6AAC7B4DDBA7}"/>
              </a:ext>
            </a:extLst>
          </p:cNvPr>
          <p:cNvGrpSpPr/>
          <p:nvPr/>
        </p:nvGrpSpPr>
        <p:grpSpPr>
          <a:xfrm>
            <a:off x="8338793" y="3080164"/>
            <a:ext cx="3549921" cy="1500936"/>
            <a:chOff x="8333280" y="2823285"/>
            <a:chExt cx="3549921" cy="15009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8B213E-F08D-4447-98D0-D1065A51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3280" y="2823285"/>
              <a:ext cx="3549921" cy="11882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72509-9D4B-44FB-A0BE-BB4487A502C3}"/>
                </a:ext>
              </a:extLst>
            </p:cNvPr>
            <p:cNvSpPr txBox="1"/>
            <p:nvPr/>
          </p:nvSpPr>
          <p:spPr>
            <a:xfrm>
              <a:off x="9271051" y="4047222"/>
              <a:ext cx="16743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Maintenance state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4CC202-76A2-4157-B5FA-D24FD3945DBF}"/>
              </a:ext>
            </a:extLst>
          </p:cNvPr>
          <p:cNvGrpSpPr/>
          <p:nvPr/>
        </p:nvGrpSpPr>
        <p:grpSpPr>
          <a:xfrm>
            <a:off x="9458040" y="4717316"/>
            <a:ext cx="1981773" cy="1691749"/>
            <a:chOff x="9458040" y="4636941"/>
            <a:chExt cx="1981773" cy="16917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8C6106D-AA83-42CC-9817-7BFF342B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8040" y="4636941"/>
              <a:ext cx="1981773" cy="14147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4846A0-2088-4E0E-8EE6-94C98242879C}"/>
                </a:ext>
              </a:extLst>
            </p:cNvPr>
            <p:cNvSpPr txBox="1"/>
            <p:nvPr/>
          </p:nvSpPr>
          <p:spPr>
            <a:xfrm>
              <a:off x="9611737" y="6051691"/>
              <a:ext cx="16743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Termination state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7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Building a heap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Upper bound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𝑩𝑼𝑰𝑳𝑫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 we computed,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𝐵𝑈𝐼𝐿𝐷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makes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2~3 iterate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terms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upper bound running time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Tighter bound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𝑩𝑼𝑰𝑳𝑫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 elements heap has height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height h, there are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h</m:t>
                            </m:r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nodes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5E911A-BC88-4EA2-BCA8-60842290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721" y="2282611"/>
            <a:ext cx="3291924" cy="1146389"/>
          </a:xfrm>
          <a:prstGeom prst="rect">
            <a:avLst/>
          </a:prstGeom>
        </p:spPr>
      </p:pic>
      <p:pic>
        <p:nvPicPr>
          <p:cNvPr id="4" name="그림 3" descr="텍스트, 게이지, 장치이(가) 표시된 사진&#10;&#10;자동 생성된 설명">
            <a:extLst>
              <a:ext uri="{FF2B5EF4-FFF2-40B4-BE49-F238E27FC236}">
                <a16:creationId xmlns:a16="http://schemas.microsoft.com/office/drawing/2014/main" id="{72948EF1-8BC5-3540-A658-60D4670BA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390" y="5259574"/>
            <a:ext cx="2654667" cy="867872"/>
          </a:xfrm>
          <a:prstGeom prst="rect">
            <a:avLst/>
          </a:prstGeom>
        </p:spPr>
      </p:pic>
      <p:pic>
        <p:nvPicPr>
          <p:cNvPr id="6" name="그림 5" descr="텍스트, 시계, 손목시계, 게이지이(가) 표시된 사진&#10;&#10;자동 생성된 설명">
            <a:extLst>
              <a:ext uri="{FF2B5EF4-FFF2-40B4-BE49-F238E27FC236}">
                <a16:creationId xmlns:a16="http://schemas.microsoft.com/office/drawing/2014/main" id="{8DDF3B2A-06EA-CA4F-9DE4-669B2B4DB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361" y="5302360"/>
            <a:ext cx="1896355" cy="78127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8EB6105-DB29-6044-BD96-1CD78EC3E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359" y="5259574"/>
            <a:ext cx="3043698" cy="78127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4F3800-97B5-FC4F-9F45-0419AEB1B74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875209" y="6040844"/>
            <a:ext cx="115344" cy="38541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92FEF4-EAFB-A24B-932A-BFEE40F97B2C}"/>
              </a:ext>
            </a:extLst>
          </p:cNvPr>
          <p:cNvSpPr txBox="1"/>
          <p:nvPr/>
        </p:nvSpPr>
        <p:spPr>
          <a:xfrm>
            <a:off x="1065406" y="6426254"/>
            <a:ext cx="1619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Iterates whole levels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707D53-41FF-E94E-9A46-5F6773474F08}"/>
              </a:ext>
            </a:extLst>
          </p:cNvPr>
          <p:cNvCxnSpPr>
            <a:cxnSpLocks/>
          </p:cNvCxnSpPr>
          <p:nvPr/>
        </p:nvCxnSpPr>
        <p:spPr>
          <a:xfrm flipV="1">
            <a:off x="2516494" y="5083235"/>
            <a:ext cx="168518" cy="35267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5FA4FC-8EC8-D044-84D9-5ACD65B36E5B}"/>
              </a:ext>
            </a:extLst>
          </p:cNvPr>
          <p:cNvSpPr txBox="1"/>
          <p:nvPr/>
        </p:nvSpPr>
        <p:spPr>
          <a:xfrm>
            <a:off x="2381588" y="4755906"/>
            <a:ext cx="161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number of node at level h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56F921-6D87-724A-81D8-6E1660B23DDB}"/>
              </a:ext>
            </a:extLst>
          </p:cNvPr>
          <p:cNvCxnSpPr>
            <a:cxnSpLocks/>
          </p:cNvCxnSpPr>
          <p:nvPr/>
        </p:nvCxnSpPr>
        <p:spPr>
          <a:xfrm>
            <a:off x="3074013" y="5820892"/>
            <a:ext cx="211284" cy="4126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78345D-3A79-1946-92BA-36F7FB72853C}"/>
                  </a:ext>
                </a:extLst>
              </p:cNvPr>
              <p:cNvSpPr txBox="1"/>
              <p:nvPr/>
            </p:nvSpPr>
            <p:spPr>
              <a:xfrm>
                <a:off x="2938540" y="6333920"/>
                <a:ext cx="16196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Running time of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78345D-3A79-1946-92BA-36F7FB72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540" y="6333920"/>
                <a:ext cx="161960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5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The heapsort algorithm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Start by using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𝐵𝑈𝐼𝐿𝐷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build a max-heap on the unsorted input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maximum element of the array is stored at the root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Put the maximum element into final position by exchanging with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Discard node n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(</a:t>
                </a:r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heap_size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– 1)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check new root element satisfy max-heap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𝑝𝑟𝑜𝑝𝑒𝑟𝑡𝑦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BA5E83-E687-4CFB-8487-3C438866D847}"/>
              </a:ext>
            </a:extLst>
          </p:cNvPr>
          <p:cNvGrpSpPr/>
          <p:nvPr/>
        </p:nvGrpSpPr>
        <p:grpSpPr>
          <a:xfrm>
            <a:off x="1712251" y="3569252"/>
            <a:ext cx="9330392" cy="2916921"/>
            <a:chOff x="1551477" y="3456615"/>
            <a:chExt cx="9330392" cy="291692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743621-A825-46D4-B29D-CA65171F9800}"/>
                </a:ext>
              </a:extLst>
            </p:cNvPr>
            <p:cNvGrpSpPr/>
            <p:nvPr/>
          </p:nvGrpSpPr>
          <p:grpSpPr>
            <a:xfrm>
              <a:off x="1551477" y="3742288"/>
              <a:ext cx="9330392" cy="2631248"/>
              <a:chOff x="1850319" y="3239870"/>
              <a:chExt cx="9330392" cy="263124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828BE91-C977-42BB-B50D-7254C146C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0319" y="3239870"/>
                <a:ext cx="5417236" cy="1141212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65788F2-ECC4-4B22-B42B-CB79D841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5756" y="3239870"/>
                <a:ext cx="3591629" cy="114120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E750540-8AA8-4AB9-9DAD-78E1D913D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0319" y="4756444"/>
                <a:ext cx="1563393" cy="106015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2BD8B08-914D-4EF6-AFAC-31B54AA68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3105" y="4756444"/>
                <a:ext cx="5510943" cy="108814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05E1740-1C70-443E-A9E4-BD0A10AF6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40382" y="4729918"/>
                <a:ext cx="1740329" cy="11412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601512-14C3-4363-ACE8-87BA0715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51477" y="3456615"/>
              <a:ext cx="2078492" cy="35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24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The heapsort algorithm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 code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unordered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𝑯𝑬𝑨𝑷𝑺𝑶𝑹𝑻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𝐵𝑈𝐼𝐿𝐷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𝑀𝐴𝑋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𝐻𝐸𝐴𝑃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loop iterate n-1 terms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𝐶𝑎𝑙𝑙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Total running time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0E5D5-DBAC-4867-A6EF-579382082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074" y="2355885"/>
            <a:ext cx="3473875" cy="1563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856F7-CAFF-4A24-BAC6-2139DE677162}"/>
                  </a:ext>
                </a:extLst>
              </p:cNvPr>
              <p:cNvSpPr txBox="1"/>
              <p:nvPr/>
            </p:nvSpPr>
            <p:spPr>
              <a:xfrm>
                <a:off x="5323593" y="2355885"/>
                <a:ext cx="6670139" cy="14537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build a max-heap using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𝐵𝑈𝐼𝐿𝐷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~4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exchange root(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[1]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resize the heap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5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rebuild the max-heap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856F7-CAFF-4A24-BAC6-2139DE677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93" y="2355885"/>
                <a:ext cx="6670139" cy="1453731"/>
              </a:xfrm>
              <a:prstGeom prst="rect">
                <a:avLst/>
              </a:prstGeom>
              <a:blipFill>
                <a:blip r:embed="rId5"/>
                <a:stretch>
                  <a:fillRect l="-5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35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Priority queues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Heap data structure itself has many uses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Focus on the most popular applications of a heap :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priority queue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a priority queue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Data structure for maintaining a set S of elements, each with an associated value called a </a:t>
                </a:r>
                <a:r>
                  <a:rPr lang="en-US" altLang="ko-KR" sz="1800" b="1" dirty="0">
                    <a:latin typeface="KoPub돋움체_Pro Medium"/>
                    <a:ea typeface="KoPub돋움체_Pro Medium"/>
                  </a:rPr>
                  <a:t>key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A max-priority queue operations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𝒙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atin typeface="KoPub돋움체_Pro Medium"/>
                    <a:ea typeface="KoPub돋움체_Pro Medium"/>
                  </a:rPr>
                  <a:t>: insert the element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into the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</m:oMath>
                </a14:m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𝑴𝑨𝑿𝑰𝑴𝑼𝑴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𝑺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: returns the element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with the largest key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𝑬𝑿𝑻𝑹𝑨𝑪𝑻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atin typeface="KoPub돋움체_Pro Medium"/>
                    <a:ea typeface="KoPub돋움체_Pro Medium"/>
                  </a:rPr>
                  <a:t>: removes and return the element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with the largest key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𝑰𝑵𝑪𝑹𝑬𝑨𝑺𝑬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𝑲𝑬𝒀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𝒙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1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atin typeface="KoPub돋움체_Pro Medium"/>
                    <a:ea typeface="KoPub돋움체_Pro Medium"/>
                  </a:rPr>
                  <a:t>: increases the value of element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’s key to the new value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Now, implement these operations using heap data structure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6141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Priority queues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𝑴𝑨𝑿𝑰𝑴𝑼𝑴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𝑀𝐴𝑋𝐼𝑀𝑈𝑀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implements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𝑀𝐴𝑋𝐼𝑀𝑈𝑀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operation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800" dirty="0"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𝑬𝑿𝑻𝑹𝑨𝑪𝑻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</m:oMath>
                </a14:m>
                <a:r>
                  <a:rPr lang="en-US" altLang="ko-KR" sz="2000" b="1" dirty="0">
                    <a:latin typeface="KoPub돋움체_Pro Medium"/>
                    <a:ea typeface="KoPub돋움체_Pro Medium"/>
                  </a:rPr>
                  <a:t>(S)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𝐸𝑋𝑇𝑅𝐴𝐶𝑇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implements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𝐸𝑋𝑇𝑅𝐴𝐶𝑇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operation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Similar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𝐻𝐸𝐴𝑃𝑆𝑂𝑅𝑇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loop procedure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time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endParaRPr lang="en-US" altLang="ko-KR" sz="1800" dirty="0"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B788D-A7FD-4561-BE92-76DB909CA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18" y="2662698"/>
            <a:ext cx="1936506" cy="613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ABA54-4729-490B-830F-7327B2383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557" y="4942833"/>
            <a:ext cx="2710729" cy="1784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E1C2A-3802-4473-8616-DD59EBC94257}"/>
                  </a:ext>
                </a:extLst>
              </p:cNvPr>
              <p:cNvSpPr txBox="1"/>
              <p:nvPr/>
            </p:nvSpPr>
            <p:spPr>
              <a:xfrm>
                <a:off x="4769674" y="4942833"/>
                <a:ext cx="6670139" cy="11074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~4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save the largest element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[1]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 &amp; swapping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~6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rebuild the max-heap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7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Return the largest value</a:t>
                </a: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E1C2A-3802-4473-8616-DD59EBC9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674" y="4942833"/>
                <a:ext cx="6670139" cy="1107483"/>
              </a:xfrm>
              <a:prstGeom prst="rect">
                <a:avLst/>
              </a:prstGeom>
              <a:blipFill>
                <a:blip r:embed="rId6"/>
                <a:stretch>
                  <a:fillRect l="-548" b="-8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3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Priority queues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𝑰𝑵𝑪𝑹𝑬𝑨𝑺𝑬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𝑲𝑬𝒀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𝒙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𝐼𝑁𝐶𝑅𝐸𝐴𝑆𝐸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𝐾𝐸𝑌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implements the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𝐼𝑁𝐶𝑅𝐸𝐴𝑆𝐸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𝐾𝐸𝑌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operation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Index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node want to increase key to a new value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violates max-heap property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5FF4C-1021-4255-ABE9-0FC21A9B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344" y="2862206"/>
            <a:ext cx="4439656" cy="3096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/>
              <p:nvPr/>
            </p:nvSpPr>
            <p:spPr>
              <a:xfrm>
                <a:off x="6096001" y="3023598"/>
                <a:ext cx="5697414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update 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node’s key to a new value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new key violates the max-heap property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exchange with parents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iterate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process toward the root until finding a proper place for newly increased key</a:t>
                </a: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3023598"/>
                <a:ext cx="5697414" cy="1799980"/>
              </a:xfrm>
              <a:prstGeom prst="rect">
                <a:avLst/>
              </a:prstGeom>
              <a:blipFill>
                <a:blip r:embed="rId5"/>
                <a:stretch>
                  <a:fillRect l="-642" b="-4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6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Priority queues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𝑰𝑵𝑪𝑹𝑬𝑨𝑺𝑬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𝑲𝑬𝒀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𝒙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𝐸𝐴𝑃</m:t>
                    </m:r>
                    <m:r>
                      <a:rPr lang="en-US" altLang="ko-KR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𝐼𝑁𝐶𝑅𝐸𝐴𝑆𝐸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𝐾𝐸𝑌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Find proper place of newly increased key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Traverse from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root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height of the tree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/>
              <p:nvPr/>
            </p:nvSpPr>
            <p:spPr>
              <a:xfrm>
                <a:off x="5941750" y="2104039"/>
                <a:ext cx="5697414" cy="11074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change key value of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4~6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exchange with its parent  until find proper place</a:t>
                </a: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750" y="2104039"/>
                <a:ext cx="5697414" cy="1107483"/>
              </a:xfrm>
              <a:prstGeom prst="rect">
                <a:avLst/>
              </a:prstGeom>
              <a:blipFill>
                <a:blip r:embed="rId4"/>
                <a:stretch>
                  <a:fillRect l="-749" b="-8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F1498E4-2F62-4ED2-B780-90E1851C0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724" y="2028679"/>
            <a:ext cx="4106724" cy="16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Chapter.2 Sorting and Order Statistics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Maintaining the heap property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Building a heap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heapsort algorithm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Priority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Description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Performance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 randomized version of quicksort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Sorting in Linear Time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Lower bounds for sorting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Counting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Radix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Bucket sort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Medians and Order Statistics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Minimum and maximum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expected linear time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worst-case linear time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Priority queues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𝑲𝑬𝒀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𝒙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	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implements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operation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𝐼𝑁𝐶𝑅𝐸𝐴𝑆𝐸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𝐾𝐸𝑌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Conclusion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heap can support any priority-queue’s operation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fName>
                      <m:e>
                        <m:r>
                          <a:rPr lang="en-US" altLang="ko-KR" sz="1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/>
              <p:nvPr/>
            </p:nvSpPr>
            <p:spPr>
              <a:xfrm>
                <a:off x="5881341" y="2545947"/>
                <a:ext cx="6213054" cy="14537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expand the heap-size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2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add to the tree a new leaf whose key is -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find proper place of new node using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𝐼𝑁𝐶𝑅𝐸𝐴𝑆𝐸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𝐾𝐸𝑌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87932F-9598-4440-AA4D-CC662A569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41" y="2545947"/>
                <a:ext cx="6213054" cy="1453731"/>
              </a:xfrm>
              <a:prstGeom prst="rect">
                <a:avLst/>
              </a:prstGeom>
              <a:blipFill>
                <a:blip r:embed="rId4"/>
                <a:stretch>
                  <a:fillRect l="-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18724A0-EBF7-40E6-B9C6-109B1BEE2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587" y="2545947"/>
            <a:ext cx="4138091" cy="10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2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Chapter.2 Sorting and Order Statistics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Maintaining the heap property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Building a heap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heapsort algorithm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Priority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Description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Performance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 randomized version of quicksort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Sorting in Linear Time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Lower bounds for sorting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Counting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Radix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Bucket sort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Medians and Order Statistics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Minimum and maximum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expected linear time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worst-case linear time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0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Description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Worst-case running time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Average-case running time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ko-KR" sz="180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In-place sorting 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Divide-and-Conquer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Quicksort applies the divide-and-conquer paradigm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Partition 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into two subarray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element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,,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less than or equal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Compute the index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part of partitioning procedure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Conquer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Sort the two subarrays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by recursive calls to quicksort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Combine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Because the Subarrays are already sorted, no work is needed to combine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D694977-B063-0240-83A1-6DECD379C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434" y="4507875"/>
            <a:ext cx="2319980" cy="639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7848E-90FD-B74F-86A6-1020DD51CDB2}"/>
              </a:ext>
            </a:extLst>
          </p:cNvPr>
          <p:cNvSpPr txBox="1"/>
          <p:nvPr/>
        </p:nvSpPr>
        <p:spPr>
          <a:xfrm>
            <a:off x="9926771" y="5023046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8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Description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Procedure of quicksort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Partitioning the array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key procedure of the quicksort algorithm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Rearrange the subarray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Select an element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a pivot element which to partition the subarray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Partition the array into four regions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C01D5-B99B-42B7-9362-3EEBBA816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78" y="2188940"/>
            <a:ext cx="2945281" cy="1402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/>
              <p:nvPr/>
            </p:nvSpPr>
            <p:spPr>
              <a:xfrm>
                <a:off x="5047530" y="2420052"/>
                <a:ext cx="6213054" cy="7600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2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divide the unsorted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𝑃𝐴𝑅𝑇𝐼𝑇𝐼𝑂𝑁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~4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conquer the subarray by recursive call </a:t>
                </a: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30" y="2420052"/>
                <a:ext cx="6213054" cy="760016"/>
              </a:xfrm>
              <a:prstGeom prst="rect">
                <a:avLst/>
              </a:prstGeom>
              <a:blipFill>
                <a:blip r:embed="rId5"/>
                <a:stretch>
                  <a:fillRect l="-612" b="-1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FA12AFF-8954-0048-9EBC-FF79F0A1B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816" y="5426988"/>
            <a:ext cx="3908367" cy="81803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336A0B-2280-A443-8856-43F31896F90A}"/>
              </a:ext>
            </a:extLst>
          </p:cNvPr>
          <p:cNvGrpSpPr/>
          <p:nvPr/>
        </p:nvGrpSpPr>
        <p:grpSpPr>
          <a:xfrm>
            <a:off x="1697171" y="5836003"/>
            <a:ext cx="1315844" cy="686014"/>
            <a:chOff x="1771988" y="6102010"/>
            <a:chExt cx="1315844" cy="686014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D4CFD69-EAFB-794D-BE67-1A57BB770663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2340722" y="6102010"/>
              <a:ext cx="747110" cy="40901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2F57D5-72F5-EC4B-B2AF-DFF784A542F5}"/>
                    </a:ext>
                  </a:extLst>
                </p:cNvPr>
                <p:cNvSpPr txBox="1"/>
                <p:nvPr/>
              </p:nvSpPr>
              <p:spPr>
                <a:xfrm>
                  <a:off x="1771988" y="6511025"/>
                  <a:ext cx="1137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Lower than </a:t>
                  </a: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𝑥</m:t>
                      </m:r>
                    </m:oMath>
                  </a14:m>
                  <a:endParaRPr lang="ko-KR" altLang="en-US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22F57D5-72F5-EC4B-B2AF-DFF784A54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1988" y="6511025"/>
                  <a:ext cx="1137468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D03E9-CA12-A448-9C71-ABC777B560F2}"/>
              </a:ext>
            </a:extLst>
          </p:cNvPr>
          <p:cNvGrpSpPr/>
          <p:nvPr/>
        </p:nvGrpSpPr>
        <p:grpSpPr>
          <a:xfrm>
            <a:off x="3013015" y="5836003"/>
            <a:ext cx="1137468" cy="686014"/>
            <a:chOff x="1771988" y="6102010"/>
            <a:chExt cx="1137468" cy="686014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3C4E25B-0D3A-474E-8182-5F2EFDC6A981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2333783" y="6102010"/>
              <a:ext cx="6939" cy="40901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6B003E-70B0-1C43-85A9-67429895EA64}"/>
                    </a:ext>
                  </a:extLst>
                </p:cNvPr>
                <p:cNvSpPr txBox="1"/>
                <p:nvPr/>
              </p:nvSpPr>
              <p:spPr>
                <a:xfrm>
                  <a:off x="1771988" y="6511025"/>
                  <a:ext cx="1137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higher than </a:t>
                  </a:r>
                  <a14:m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𝑥</m:t>
                      </m:r>
                    </m:oMath>
                  </a14:m>
                  <a:endParaRPr lang="ko-KR" altLang="en-US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6B003E-70B0-1C43-85A9-67429895EA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1988" y="6511025"/>
                  <a:ext cx="1137468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220ED1-3F0C-9348-A367-D7A106CF1B6C}"/>
              </a:ext>
            </a:extLst>
          </p:cNvPr>
          <p:cNvGrpSpPr/>
          <p:nvPr/>
        </p:nvGrpSpPr>
        <p:grpSpPr>
          <a:xfrm>
            <a:off x="4781039" y="5836003"/>
            <a:ext cx="1137468" cy="686014"/>
            <a:chOff x="1771988" y="6102010"/>
            <a:chExt cx="1137468" cy="686014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14A25D1-3D25-FF4C-9429-79C8990C688F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119899" y="6102010"/>
              <a:ext cx="220823" cy="40901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BDAAB3-9F41-7843-A461-10871A0D5893}"/>
                </a:ext>
              </a:extLst>
            </p:cNvPr>
            <p:cNvSpPr txBox="1"/>
            <p:nvPr/>
          </p:nvSpPr>
          <p:spPr>
            <a:xfrm>
              <a:off x="1771988" y="6511025"/>
              <a:ext cx="113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Not arranged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D73DBCF-DBE7-D246-B3CA-0B1D453A1981}"/>
              </a:ext>
            </a:extLst>
          </p:cNvPr>
          <p:cNvGrpSpPr/>
          <p:nvPr/>
        </p:nvGrpSpPr>
        <p:grpSpPr>
          <a:xfrm>
            <a:off x="5829837" y="5836003"/>
            <a:ext cx="1372079" cy="686014"/>
            <a:chOff x="1537377" y="6102010"/>
            <a:chExt cx="1372079" cy="68601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68D74A-E109-964B-A668-FD909403E654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1537377" y="6102010"/>
              <a:ext cx="803345" cy="409015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E44924-1D28-3D48-A4A4-A0EF349E48D7}"/>
                </a:ext>
              </a:extLst>
            </p:cNvPr>
            <p:cNvSpPr txBox="1"/>
            <p:nvPr/>
          </p:nvSpPr>
          <p:spPr>
            <a:xfrm>
              <a:off x="1771988" y="6511025"/>
              <a:ext cx="1137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Pivot element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2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554117" cy="5692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Description of Quicksort</a:t>
            </a: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Partitioning the array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/>
              <p:nvPr/>
            </p:nvSpPr>
            <p:spPr>
              <a:xfrm>
                <a:off x="3915294" y="2120793"/>
                <a:ext cx="7977058" cy="31837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initial state, pivot element 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value 2 is “swapped with itself” and put in the partition of smaller values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(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increase index j, because value 8, 7 is larger than pivot, added to the partition of larger values</a:t>
                </a: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𝑒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swap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value 1 and 8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swap value 3 and 7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𝑔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(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larger partition grows to include 5 and 6 and loop terminates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pivot element is swapped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294" y="2120793"/>
                <a:ext cx="7977058" cy="3183757"/>
              </a:xfrm>
              <a:prstGeom prst="rect">
                <a:avLst/>
              </a:prstGeom>
              <a:blipFill>
                <a:blip r:embed="rId3"/>
                <a:stretch>
                  <a:fillRect l="-477" r="-318" b="-19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전자기기, 키보드, 하얀색이(가) 표시된 사진&#10;&#10;자동 생성된 설명">
            <a:extLst>
              <a:ext uri="{FF2B5EF4-FFF2-40B4-BE49-F238E27FC236}">
                <a16:creationId xmlns:a16="http://schemas.microsoft.com/office/drawing/2014/main" id="{3D6C4192-525B-8A48-95B9-FBCE41F2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111" y="2010080"/>
            <a:ext cx="2311049" cy="46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554117" cy="5692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Description of Quicksort</a:t>
            </a: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Pseudocode for Partitioning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/>
              <p:nvPr/>
            </p:nvSpPr>
            <p:spPr>
              <a:xfrm>
                <a:off x="5450010" y="2214938"/>
                <a:ext cx="6671959" cy="17987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initialize the pivot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index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3~6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compare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pivot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increasing index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𝑗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𝑝𝑖𝑣𝑜𝑡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increase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exchange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Otherwise : only increase index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7~8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exchange pivot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+1]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D7D0E-4F39-4AA5-BE54-378F00F6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010" y="2214938"/>
                <a:ext cx="6671959" cy="1798762"/>
              </a:xfrm>
              <a:prstGeom prst="rect">
                <a:avLst/>
              </a:prstGeom>
              <a:blipFill>
                <a:blip r:embed="rId3"/>
                <a:stretch>
                  <a:fillRect l="-570" b="-493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6574DFA-FBD1-5047-83C9-BF8129400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15" y="2214938"/>
            <a:ext cx="3383595" cy="2428124"/>
          </a:xfrm>
          <a:prstGeom prst="rect">
            <a:avLst/>
          </a:prstGeom>
        </p:spPr>
      </p:pic>
      <p:pic>
        <p:nvPicPr>
          <p:cNvPr id="8" name="그림 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332315F-9A3E-3948-9CB2-7267CE8EB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6963" y="4902726"/>
            <a:ext cx="2286769" cy="1003448"/>
          </a:xfrm>
          <a:prstGeom prst="rect">
            <a:avLst/>
          </a:prstGeom>
        </p:spPr>
      </p:pic>
      <p:pic>
        <p:nvPicPr>
          <p:cNvPr id="10" name="그림 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6A212152-C34D-D149-B426-FDE29BE2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735" y="4901774"/>
            <a:ext cx="2123954" cy="1004400"/>
          </a:xfrm>
          <a:prstGeom prst="rect">
            <a:avLst/>
          </a:prstGeom>
        </p:spPr>
      </p:pic>
      <p:pic>
        <p:nvPicPr>
          <p:cNvPr id="12" name="그림 1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F444C05-187B-0149-9ACE-FB2ABB3CB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355" y="4901774"/>
            <a:ext cx="2246129" cy="1003448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DF459202-1196-984F-BEA9-36A7E54C85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015" y="5117810"/>
            <a:ext cx="2512650" cy="5751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6A70CA-4EF4-6E47-AC61-F3B4ABFD4FD4}"/>
              </a:ext>
            </a:extLst>
          </p:cNvPr>
          <p:cNvSpPr txBox="1"/>
          <p:nvPr/>
        </p:nvSpPr>
        <p:spPr>
          <a:xfrm>
            <a:off x="2202493" y="5966587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1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73C14E-9C7A-C14F-A337-7562F93225D7}"/>
              </a:ext>
            </a:extLst>
          </p:cNvPr>
          <p:cNvSpPr txBox="1"/>
          <p:nvPr/>
        </p:nvSpPr>
        <p:spPr>
          <a:xfrm>
            <a:off x="5102838" y="5917441"/>
            <a:ext cx="11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3~6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First case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4C8618-4DBC-1048-98ED-B6A7E1517DCC}"/>
              </a:ext>
            </a:extLst>
          </p:cNvPr>
          <p:cNvSpPr txBox="1"/>
          <p:nvPr/>
        </p:nvSpPr>
        <p:spPr>
          <a:xfrm>
            <a:off x="7798933" y="5917441"/>
            <a:ext cx="113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3~6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Second case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6DA419-86BB-8A44-9175-CCE6974BAC0A}"/>
              </a:ext>
            </a:extLst>
          </p:cNvPr>
          <p:cNvSpPr txBox="1"/>
          <p:nvPr/>
        </p:nvSpPr>
        <p:spPr>
          <a:xfrm>
            <a:off x="10495028" y="5966588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7~8</a:t>
            </a:r>
          </a:p>
        </p:txBody>
      </p:sp>
    </p:spTree>
    <p:extLst>
      <p:ext uri="{BB962C8B-B14F-4D97-AF65-F5344CB8AC3E}">
        <p14:creationId xmlns:p14="http://schemas.microsoft.com/office/powerpoint/2010/main" val="38835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Description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𝑷𝑨𝑹𝑻𝑰𝑻𝑰𝑶𝑵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any array index k, always satisfy these three property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1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>
                    <a:latin typeface="KoPub돋움체_Pro Medium"/>
                    <a:ea typeface="KoPub돋움체_Pro Medium"/>
                  </a:rPr>
                  <a:t>Initialization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Prior to the first iteration of the loop,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−1 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No value lie between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and between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+1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Loop invariant property 1,2 was satisfied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Loop invariant property 3 is always true, because of line 1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63911A-27A3-8E48-BDAC-248B29499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044" y="2068647"/>
            <a:ext cx="4454075" cy="932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858C62-65AC-6D45-A0BF-97EE223E8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48" y="1974066"/>
            <a:ext cx="2892928" cy="93224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D8E790-EDCA-2F4B-B0EE-2A04C4ED03F2}"/>
              </a:ext>
            </a:extLst>
          </p:cNvPr>
          <p:cNvGrpSpPr/>
          <p:nvPr/>
        </p:nvGrpSpPr>
        <p:grpSpPr>
          <a:xfrm>
            <a:off x="1580801" y="3557265"/>
            <a:ext cx="9781168" cy="979660"/>
            <a:chOff x="1580801" y="3557265"/>
            <a:chExt cx="9781168" cy="9796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28889C4-B3CF-4C46-A76F-3C58DF53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0801" y="3598742"/>
              <a:ext cx="3487190" cy="896706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3077E08-4368-4247-BB33-9258B645C849}"/>
                </a:ext>
              </a:extLst>
            </p:cNvPr>
            <p:cNvGrpSpPr/>
            <p:nvPr/>
          </p:nvGrpSpPr>
          <p:grpSpPr>
            <a:xfrm>
              <a:off x="5067991" y="3557265"/>
              <a:ext cx="6293978" cy="979660"/>
              <a:chOff x="5185895" y="3563137"/>
              <a:chExt cx="6293978" cy="979660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5D821A0-885B-C047-BF73-8A9D64B4C1EE}"/>
                  </a:ext>
                </a:extLst>
              </p:cNvPr>
              <p:cNvGrpSpPr/>
              <p:nvPr/>
            </p:nvGrpSpPr>
            <p:grpSpPr>
              <a:xfrm>
                <a:off x="5185895" y="3563137"/>
                <a:ext cx="5828465" cy="388550"/>
                <a:chOff x="1813686" y="5937132"/>
                <a:chExt cx="2550716" cy="338554"/>
              </a:xfrm>
            </p:grpSpPr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id="{470A1052-0E4B-8C4D-AA76-6DDE4BCFC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D8A8CD7A-A7BF-4447-8682-983FB8A64C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𝑝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..</m:t>
                          </m:r>
                          <m:r>
                            <a:rPr lang="en-US" altLang="ko-KR" sz="1600" i="1" dirty="0" err="1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smaller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D8A8CD7A-A7BF-4447-8682-983FB8A64C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6452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C981B61-D240-B541-8EFC-B24D77826246}"/>
                  </a:ext>
                </a:extLst>
              </p:cNvPr>
              <p:cNvGrpSpPr/>
              <p:nvPr/>
            </p:nvGrpSpPr>
            <p:grpSpPr>
              <a:xfrm>
                <a:off x="5185895" y="3876750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59682AB5-F94F-4A46-BC05-F34C4D18B2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66B0772-98B5-764F-BDD7-76F9FDC54C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+1..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−1]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larger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66B0772-98B5-764F-BDD7-76F9FDC54C2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96" t="-3571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500E711-B2E6-0846-BD4F-BD1728AF2B39}"/>
                  </a:ext>
                </a:extLst>
              </p:cNvPr>
              <p:cNvGrpSpPr/>
              <p:nvPr/>
            </p:nvGrpSpPr>
            <p:grpSpPr>
              <a:xfrm>
                <a:off x="5185895" y="4204243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id="{AB5892DB-4675-2342-814D-96A2528DBF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364EF75-CB33-5543-9A26-ED0FFD6090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𝑟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is a pivot element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364EF75-CB33-5543-9A26-ED0FFD6090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3571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1A5F2038-A901-D94D-BA49-A0DD25B75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6569" y="5409870"/>
            <a:ext cx="2512650" cy="5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Description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𝑷𝑨𝑹𝑻𝑰𝑻𝑰𝑶𝑵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>
                    <a:latin typeface="KoPub돋움체_Pro Medium"/>
                    <a:ea typeface="KoPub돋움체_Pro Medium"/>
                  </a:rPr>
                  <a:t>Maintenance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sider two cases, depending on outcome of the test in line 4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 case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e>
                    </m:d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Only action in the loop is to increment j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After j incremented, condition 2 holds for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all other entries remain unchanged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 case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]≤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loop increments index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Swap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and then increments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−1]≥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Condition 1,2 holds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58C62-65AC-6D45-A0BF-97EE223E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025" y="1039539"/>
            <a:ext cx="2720707" cy="8767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2B2D59-E67D-4E4C-8B4D-88A16EEA39A0}"/>
              </a:ext>
            </a:extLst>
          </p:cNvPr>
          <p:cNvGrpSpPr/>
          <p:nvPr/>
        </p:nvGrpSpPr>
        <p:grpSpPr>
          <a:xfrm>
            <a:off x="1547550" y="2073095"/>
            <a:ext cx="9781168" cy="979660"/>
            <a:chOff x="1580801" y="3557265"/>
            <a:chExt cx="9781168" cy="9796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93D689-647D-E046-A43E-4D07523E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0801" y="3598742"/>
              <a:ext cx="3487190" cy="89670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16F068-2C6D-004C-B02A-F29957FA244D}"/>
                </a:ext>
              </a:extLst>
            </p:cNvPr>
            <p:cNvGrpSpPr/>
            <p:nvPr/>
          </p:nvGrpSpPr>
          <p:grpSpPr>
            <a:xfrm>
              <a:off x="5067991" y="3557265"/>
              <a:ext cx="6293978" cy="979660"/>
              <a:chOff x="5185895" y="3563137"/>
              <a:chExt cx="6293978" cy="97966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80ED7EF-EE81-9848-9C04-6441CCDE09C6}"/>
                  </a:ext>
                </a:extLst>
              </p:cNvPr>
              <p:cNvGrpSpPr/>
              <p:nvPr/>
            </p:nvGrpSpPr>
            <p:grpSpPr>
              <a:xfrm>
                <a:off x="5185895" y="3563137"/>
                <a:ext cx="5828465" cy="388550"/>
                <a:chOff x="1813686" y="5937132"/>
                <a:chExt cx="2550716" cy="338554"/>
              </a:xfrm>
            </p:grpSpPr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61AFF697-ECB5-6945-BE55-E501AA73C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3BF33204-B349-4545-B9D1-9904785B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𝑝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..</m:t>
                          </m:r>
                          <m:r>
                            <a:rPr lang="en-US" altLang="ko-KR" sz="1600" i="1" dirty="0" err="1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smaller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3BF33204-B349-4545-B9D1-9904785B86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6452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C1EBF92-616D-F348-8B25-B8EBEB878F3B}"/>
                  </a:ext>
                </a:extLst>
              </p:cNvPr>
              <p:cNvGrpSpPr/>
              <p:nvPr/>
            </p:nvGrpSpPr>
            <p:grpSpPr>
              <a:xfrm>
                <a:off x="5185895" y="3876750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2D37B020-11A7-CD42-98CE-69D852A9D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FF5FDBB-EA47-1F40-B8AF-672F34D5C0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+1..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−1]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larger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FF5FDBB-EA47-1F40-B8AF-672F34D5C0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48" t="-7407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28619CD-C83C-3F4C-849A-A6DB09BD6D79}"/>
                  </a:ext>
                </a:extLst>
              </p:cNvPr>
              <p:cNvGrpSpPr/>
              <p:nvPr/>
            </p:nvGrpSpPr>
            <p:grpSpPr>
              <a:xfrm>
                <a:off x="5185895" y="4204243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E25FBD6D-E609-F442-B561-EC81CBFAAF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06DA69B-DA75-F84B-87DF-F1BC1FC3D9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𝑟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is a pivot element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06DA69B-DA75-F84B-87DF-F1BC1FC3D9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6CDCADB-5B59-244D-83F6-17F289D59C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1377"/>
          <a:stretch/>
        </p:blipFill>
        <p:spPr>
          <a:xfrm>
            <a:off x="8896243" y="3195681"/>
            <a:ext cx="2927988" cy="121814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FC84557-A8A8-DA47-A33C-00CCD0BAFBB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1164" b="-1099"/>
          <a:stretch/>
        </p:blipFill>
        <p:spPr>
          <a:xfrm>
            <a:off x="8896243" y="5027510"/>
            <a:ext cx="2847929" cy="12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Description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𝑷𝑨𝑹𝑻𝑰𝑻𝑰𝑶𝑵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b="1" dirty="0">
                    <a:latin typeface="KoPub돋움체_Pro Medium"/>
                    <a:ea typeface="KoPub돋움체_Pro Medium"/>
                  </a:rPr>
                  <a:t>Termination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termination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therefore every entry in the array is in one of the three sets described by the invariant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𝑷𝑨𝑹𝑻𝑰𝑻𝑰𝑶𝑵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Index j iterate n-1 terms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2B2D59-E67D-4E4C-8B4D-88A16EEA39A0}"/>
              </a:ext>
            </a:extLst>
          </p:cNvPr>
          <p:cNvGrpSpPr/>
          <p:nvPr/>
        </p:nvGrpSpPr>
        <p:grpSpPr>
          <a:xfrm>
            <a:off x="1547550" y="2073095"/>
            <a:ext cx="9781168" cy="979660"/>
            <a:chOff x="1580801" y="3557265"/>
            <a:chExt cx="9781168" cy="9796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93D689-647D-E046-A43E-4D07523E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801" y="3598742"/>
              <a:ext cx="3487190" cy="896706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F16F068-2C6D-004C-B02A-F29957FA244D}"/>
                </a:ext>
              </a:extLst>
            </p:cNvPr>
            <p:cNvGrpSpPr/>
            <p:nvPr/>
          </p:nvGrpSpPr>
          <p:grpSpPr>
            <a:xfrm>
              <a:off x="5067991" y="3557265"/>
              <a:ext cx="6293978" cy="979660"/>
              <a:chOff x="5185895" y="3563137"/>
              <a:chExt cx="6293978" cy="97966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80ED7EF-EE81-9848-9C04-6441CCDE09C6}"/>
                  </a:ext>
                </a:extLst>
              </p:cNvPr>
              <p:cNvGrpSpPr/>
              <p:nvPr/>
            </p:nvGrpSpPr>
            <p:grpSpPr>
              <a:xfrm>
                <a:off x="5185895" y="3563137"/>
                <a:ext cx="5828465" cy="388550"/>
                <a:chOff x="1813686" y="5937132"/>
                <a:chExt cx="2550716" cy="338554"/>
              </a:xfrm>
            </p:grpSpPr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61AFF697-ECB5-6945-BE55-E501AA73C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3BF33204-B349-4545-B9D1-9904785B86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𝑝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..</m:t>
                          </m:r>
                          <m:r>
                            <a:rPr lang="en-US" altLang="ko-KR" sz="1600" i="1" dirty="0" err="1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smaller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3BF33204-B349-4545-B9D1-9904785B86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032921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6452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C1EBF92-616D-F348-8B25-B8EBEB878F3B}"/>
                  </a:ext>
                </a:extLst>
              </p:cNvPr>
              <p:cNvGrpSpPr/>
              <p:nvPr/>
            </p:nvGrpSpPr>
            <p:grpSpPr>
              <a:xfrm>
                <a:off x="5185895" y="3876750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38" name="직선 화살표 연결선 37">
                  <a:extLst>
                    <a:ext uri="{FF2B5EF4-FFF2-40B4-BE49-F238E27FC236}">
                      <a16:creationId xmlns:a16="http://schemas.microsoft.com/office/drawing/2014/main" id="{2D37B020-11A7-CD42-98CE-69D852A9D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FF5FDBB-EA47-1F40-B8AF-672F34D5C0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all elements of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+1..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−1] 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are always larger than </a:t>
                      </a:r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𝑥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EFF5FDBB-EA47-1F40-B8AF-672F34D5C0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48" t="-7407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28619CD-C83C-3F4C-849A-A6DB09BD6D79}"/>
                  </a:ext>
                </a:extLst>
              </p:cNvPr>
              <p:cNvGrpSpPr/>
              <p:nvPr/>
            </p:nvGrpSpPr>
            <p:grpSpPr>
              <a:xfrm>
                <a:off x="5185895" y="4204243"/>
                <a:ext cx="6293978" cy="338554"/>
                <a:chOff x="1813686" y="5937132"/>
                <a:chExt cx="2754439" cy="294991"/>
              </a:xfrm>
            </p:grpSpPr>
            <p:cxnSp>
              <p:nvCxnSpPr>
                <p:cNvPr id="36" name="직선 화살표 연결선 35">
                  <a:extLst>
                    <a:ext uri="{FF2B5EF4-FFF2-40B4-BE49-F238E27FC236}">
                      <a16:creationId xmlns:a16="http://schemas.microsoft.com/office/drawing/2014/main" id="{E25FBD6D-E609-F442-B561-EC81CBFAAF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3686" y="6106409"/>
                  <a:ext cx="416245" cy="0"/>
                </a:xfrm>
                <a:prstGeom prst="straightConnector1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06DA69B-DA75-F84B-87DF-F1BC1FC3D9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𝐴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[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𝑟</m:t>
                          </m:r>
                          <m:r>
                            <a:rPr lang="en-US" altLang="ko-KR" sz="160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]</m:t>
                          </m:r>
                        </m:oMath>
                      </a14:m>
                      <a:r>
                        <a:rPr lang="en-US" altLang="ko-KR" sz="16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is a pivot element</a:t>
                      </a:r>
                      <a:endParaRPr lang="ko-KR" altLang="en-US" sz="16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06DA69B-DA75-F84B-87DF-F1BC1FC3D96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1481" y="5937132"/>
                      <a:ext cx="2236644" cy="29499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571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ore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4C840F3-C51E-344E-A935-96F9B4261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0166" y="4114406"/>
            <a:ext cx="2319980" cy="63999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EABAEEC-424B-E04C-BF38-059BCC9D9D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706"/>
          <a:stretch/>
        </p:blipFill>
        <p:spPr>
          <a:xfrm>
            <a:off x="5847694" y="5155434"/>
            <a:ext cx="2531535" cy="1168008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17FAECAE-C223-5B48-9767-D9F3182D5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3318" y="5405402"/>
            <a:ext cx="2512650" cy="5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0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Performance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Worst-case Partitioning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Worst-case behavior for quicksort occurs when the partitioning routine produces one subproblem with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elements and one with 0 elements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this unbalanced partitioning arises in each recursive call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 array size 0 (just return) :</a:t>
                </a:r>
                <a:r>
                  <a:rPr lang="en-US" altLang="ko-KR" sz="18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next iteration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</a:t>
                </a:r>
                <a:r>
                  <a:rPr lang="en-US" altLang="ko-KR" sz="18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42CDD66-1AF0-FB4E-85C2-D02BBABE6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532749"/>
              </p:ext>
            </p:extLst>
          </p:nvPr>
        </p:nvGraphicFramePr>
        <p:xfrm>
          <a:off x="2152672" y="3009207"/>
          <a:ext cx="8128001" cy="365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871373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27837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93472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78667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895282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5874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64102459"/>
                    </a:ext>
                  </a:extLst>
                </a:gridCol>
              </a:tblGrid>
              <a:tr h="3283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61928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B375376F-6B77-1E45-99D1-760195999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85399"/>
              </p:ext>
            </p:extLst>
          </p:nvPr>
        </p:nvGraphicFramePr>
        <p:xfrm>
          <a:off x="2155443" y="3828622"/>
          <a:ext cx="8128001" cy="365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871373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27837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93472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78667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895282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5874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64102459"/>
                    </a:ext>
                  </a:extLst>
                </a:gridCol>
              </a:tblGrid>
              <a:tr h="3283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6192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31DA887-4851-AF49-98C5-8C08B3F074BE}"/>
              </a:ext>
            </a:extLst>
          </p:cNvPr>
          <p:cNvSpPr txBox="1"/>
          <p:nvPr/>
        </p:nvSpPr>
        <p:spPr>
          <a:xfrm>
            <a:off x="2152672" y="3411242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pivot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5E47-B489-6449-BA25-8945ACE883F8}"/>
              </a:ext>
            </a:extLst>
          </p:cNvPr>
          <p:cNvSpPr txBox="1"/>
          <p:nvPr/>
        </p:nvSpPr>
        <p:spPr>
          <a:xfrm>
            <a:off x="3349705" y="4291277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pivot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25FE0F-41DA-8645-9221-F2FD935205A9}"/>
              </a:ext>
            </a:extLst>
          </p:cNvPr>
          <p:cNvSpPr txBox="1"/>
          <p:nvPr/>
        </p:nvSpPr>
        <p:spPr>
          <a:xfrm>
            <a:off x="6240681" y="3429000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arranged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50FC2-0FEB-D343-BDC6-AEC89CA8124F}"/>
              </a:ext>
            </a:extLst>
          </p:cNvPr>
          <p:cNvSpPr txBox="1"/>
          <p:nvPr/>
        </p:nvSpPr>
        <p:spPr>
          <a:xfrm>
            <a:off x="6828529" y="4276179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arranged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8" name="그림 7" descr="텍스트, 게이지, 시계, 장치이(가) 표시된 사진&#10;&#10;자동 생성된 설명">
            <a:extLst>
              <a:ext uri="{FF2B5EF4-FFF2-40B4-BE49-F238E27FC236}">
                <a16:creationId xmlns:a16="http://schemas.microsoft.com/office/drawing/2014/main" id="{30ABE7AE-311C-4743-9948-27D83DC04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480" y="5812344"/>
            <a:ext cx="3451882" cy="647228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63A2AE6-8D23-D143-A86A-5BF4C591EB4B}"/>
              </a:ext>
            </a:extLst>
          </p:cNvPr>
          <p:cNvCxnSpPr>
            <a:cxnSpLocks/>
          </p:cNvCxnSpPr>
          <p:nvPr/>
        </p:nvCxnSpPr>
        <p:spPr>
          <a:xfrm>
            <a:off x="5594464" y="6150439"/>
            <a:ext cx="748147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E873865-17E8-9B44-8C73-8561C8B7C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648"/>
          <a:stretch/>
        </p:blipFill>
        <p:spPr>
          <a:xfrm>
            <a:off x="6804579" y="5692995"/>
            <a:ext cx="2782686" cy="9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Heap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 of heapsort: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ko-KR" sz="18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In-place algorithm : only a constant number of array elements are stored outside the input array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New algorithm design technique : using a data structure (heap)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CD7E8-09E0-8240-AF5A-62AA30E821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0"/>
          <a:stretch/>
        </p:blipFill>
        <p:spPr>
          <a:xfrm>
            <a:off x="1399342" y="3707176"/>
            <a:ext cx="2773772" cy="1024270"/>
          </a:xfrm>
          <a:prstGeom prst="rect">
            <a:avLst/>
          </a:prstGeom>
        </p:spPr>
      </p:pic>
      <p:pic>
        <p:nvPicPr>
          <p:cNvPr id="7" name="그림 6" descr="시계, 손목시계이(가) 표시된 사진&#10;&#10;자동 생성된 설명">
            <a:extLst>
              <a:ext uri="{FF2B5EF4-FFF2-40B4-BE49-F238E27FC236}">
                <a16:creationId xmlns:a16="http://schemas.microsoft.com/office/drawing/2014/main" id="{AC298495-5CB8-4849-A9DE-7ECD93670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13"/>
          <a:stretch/>
        </p:blipFill>
        <p:spPr>
          <a:xfrm>
            <a:off x="1438952" y="4807280"/>
            <a:ext cx="2694551" cy="1771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DBBF63-3AB7-D64A-8849-4741B991F18D}"/>
                  </a:ext>
                </a:extLst>
              </p:cNvPr>
              <p:cNvSpPr txBox="1"/>
              <p:nvPr/>
            </p:nvSpPr>
            <p:spPr>
              <a:xfrm>
                <a:off x="4735836" y="3707176"/>
                <a:ext cx="7231259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Array object that we can view as a nearly complete binary tree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Filled from the left up to a point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Attributes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𝑙𝑒𝑛𝑔𝑡h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gives the number of elements in the array (10)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𝐻𝑒𝑎𝑝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𝑠𝑖𝑧𝑒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represents how many elements in the heap (10)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h𝑒𝑎𝑝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𝑙𝑒𝑛𝑔𝑡h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DBBF63-3AB7-D64A-8849-4741B991F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36" y="3707176"/>
                <a:ext cx="7231259" cy="2492477"/>
              </a:xfrm>
              <a:prstGeom prst="rect">
                <a:avLst/>
              </a:prstGeom>
              <a:blipFill>
                <a:blip r:embed="rId6"/>
                <a:stretch>
                  <a:fillRect l="-350" r="-157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75">
            <a:extLst>
              <a:ext uri="{FF2B5EF4-FFF2-40B4-BE49-F238E27FC236}">
                <a16:creationId xmlns:a16="http://schemas.microsoft.com/office/drawing/2014/main" id="{54D58FA0-98ED-B044-BEFF-F8270EB9089E}"/>
              </a:ext>
            </a:extLst>
          </p:cNvPr>
          <p:cNvCxnSpPr>
            <a:cxnSpLocks/>
          </p:cNvCxnSpPr>
          <p:nvPr/>
        </p:nvCxnSpPr>
        <p:spPr>
          <a:xfrm>
            <a:off x="2876290" y="4587661"/>
            <a:ext cx="0" cy="234302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5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Performance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Best-case Partitioning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Best-case behavior for quicksort occurs when the partitioning routine produces each size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/2−1</m:t>
                        </m:r>
                      </m:e>
                    </m:d>
                  </m:oMath>
                </a14:m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</a:t>
                </a:r>
                <a:r>
                  <a:rPr lang="en-US" altLang="ko-KR" sz="180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</a:t>
                </a:r>
                <a:r>
                  <a:rPr lang="en-US" altLang="ko-KR" sz="1800" smtClean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balanced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partitioning arises in each recursive call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next iteration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</a:t>
                </a:r>
                <a:r>
                  <a:rPr lang="en-US" altLang="ko-KR" sz="1800" dirty="0">
                    <a:solidFill>
                      <a:srgbClr val="000000"/>
                    </a:solidFill>
                    <a:ea typeface="KoPub돋움체_Pro Medium"/>
                  </a:rPr>
                  <a:t> 2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Using master theorem,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)=</m:t>
                    </m:r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 r="-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42CDD66-1AF0-FB4E-85C2-D02BBABE6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128175"/>
              </p:ext>
            </p:extLst>
          </p:nvPr>
        </p:nvGraphicFramePr>
        <p:xfrm>
          <a:off x="2152672" y="3009207"/>
          <a:ext cx="8128001" cy="365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871373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27837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93472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78667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895282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5874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64102459"/>
                    </a:ext>
                  </a:extLst>
                </a:gridCol>
              </a:tblGrid>
              <a:tr h="3283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61928"/>
                  </a:ext>
                </a:extLst>
              </a:tr>
            </a:tbl>
          </a:graphicData>
        </a:graphic>
      </p:graphicFrame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B375376F-6B77-1E45-99D1-760195999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129"/>
              </p:ext>
            </p:extLst>
          </p:nvPr>
        </p:nvGraphicFramePr>
        <p:xfrm>
          <a:off x="2155443" y="3828622"/>
          <a:ext cx="8128001" cy="365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87137333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2278378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934721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7866783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08952825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4587448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64102459"/>
                    </a:ext>
                  </a:extLst>
                </a:gridCol>
              </a:tblGrid>
              <a:tr h="32835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6192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31DA887-4851-AF49-98C5-8C08B3F074BE}"/>
              </a:ext>
            </a:extLst>
          </p:cNvPr>
          <p:cNvSpPr txBox="1"/>
          <p:nvPr/>
        </p:nvSpPr>
        <p:spPr>
          <a:xfrm>
            <a:off x="5667111" y="3428998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pivot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595E47-B489-6449-BA25-8945ACE883F8}"/>
              </a:ext>
            </a:extLst>
          </p:cNvPr>
          <p:cNvSpPr txBox="1"/>
          <p:nvPr/>
        </p:nvSpPr>
        <p:spPr>
          <a:xfrm>
            <a:off x="3349705" y="4291277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pivot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25FE0F-41DA-8645-9221-F2FD935205A9}"/>
              </a:ext>
            </a:extLst>
          </p:cNvPr>
          <p:cNvSpPr txBox="1"/>
          <p:nvPr/>
        </p:nvSpPr>
        <p:spPr>
          <a:xfrm>
            <a:off x="3349705" y="3428999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arranged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D455C-B99E-034A-9906-A53BCCE3A178}"/>
              </a:ext>
            </a:extLst>
          </p:cNvPr>
          <p:cNvSpPr txBox="1"/>
          <p:nvPr/>
        </p:nvSpPr>
        <p:spPr>
          <a:xfrm>
            <a:off x="7965997" y="3428997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arranged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CFC45-6F67-214D-B3E5-BFA90BBE10A4}"/>
              </a:ext>
            </a:extLst>
          </p:cNvPr>
          <p:cNvSpPr txBox="1"/>
          <p:nvPr/>
        </p:nvSpPr>
        <p:spPr>
          <a:xfrm>
            <a:off x="7965997" y="4285763"/>
            <a:ext cx="113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pivot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55232-734E-1048-8947-8212550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486" y="5252418"/>
            <a:ext cx="2491426" cy="3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Quicksort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Performance of Quicksort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average-case Partitioning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Expect that some of the splits will be reasonably well balanced and that some will be fairly unbalanced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produces a mix of “good” and “bad” splits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(a) : mix of “bad” and “good” split = takes partitioning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+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(b) : only “good” split = takes partitioning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cost of (a) and (b) are same!!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In average case the running time for partitioning is similar with best-case, still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fName>
                      <m:e>
                        <m:func>
                          <m:funcPr>
                            <m:ctrlPr>
                              <a:rPr lang="en-US" altLang="ko-KR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76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639B45-C642-5346-9F29-55CBC67C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99" y="3007153"/>
            <a:ext cx="6296544" cy="15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Heapsort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Heap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Index function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index of the nodes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[1]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root of the tree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𝑃𝐴𝑅𝐸𝑁𝑇</m:t>
                    </m:r>
                    <m:d>
                      <m:d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e>
                    </m:d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/2</m:t>
                        </m:r>
                      </m:e>
                    </m:d>
                  </m:oMath>
                </a14:m>
                <a:endParaRPr lang="en-US" altLang="ko-KR" i="1" dirty="0">
                  <a:solidFill>
                    <a:srgbClr val="000000"/>
                  </a:solidFill>
                  <a:latin typeface="Cambria Math" panose="02040503050406030204" pitchFamily="18" charset="0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𝐿𝐸𝐹𝑇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)=2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𝑅𝐼𝐺𝐻𝑇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)=2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Kinds of binary heaps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𝑀𝑎𝑥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h𝑒𝑎𝑝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: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𝑃𝐴𝑅𝐸𝑁𝑇</m:t>
                    </m:r>
                    <m:d>
                      <m:dPr>
                        <m:ctrlP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e>
                    </m:d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Largest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value is stored in root node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Heapsort uses max-heap </a:t>
                </a:r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𝑀𝑖𝑛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h𝑒𝑎𝑝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𝑃𝐴𝑅𝐸𝑁𝑇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)]≤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Smallest value is stored in root node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  <a:blipFill>
                <a:blip r:embed="rId3"/>
                <a:stretch>
                  <a:fillRect l="-782" t="-959" b="-11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1CD7E8-09E0-8240-AF5A-62AA30E821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0"/>
          <a:stretch/>
        </p:blipFill>
        <p:spPr>
          <a:xfrm>
            <a:off x="4897882" y="2610040"/>
            <a:ext cx="2773772" cy="1024270"/>
          </a:xfrm>
          <a:prstGeom prst="rect">
            <a:avLst/>
          </a:prstGeom>
        </p:spPr>
      </p:pic>
      <p:pic>
        <p:nvPicPr>
          <p:cNvPr id="7" name="그림 6" descr="시계, 손목시계이(가) 표시된 사진&#10;&#10;자동 생성된 설명">
            <a:extLst>
              <a:ext uri="{FF2B5EF4-FFF2-40B4-BE49-F238E27FC236}">
                <a16:creationId xmlns:a16="http://schemas.microsoft.com/office/drawing/2014/main" id="{AC298495-5CB8-4849-A9DE-7ECD93670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513"/>
          <a:stretch/>
        </p:blipFill>
        <p:spPr>
          <a:xfrm>
            <a:off x="9098863" y="2223070"/>
            <a:ext cx="2694551" cy="1771430"/>
          </a:xfrm>
          <a:prstGeom prst="rect">
            <a:avLst/>
          </a:prstGeom>
        </p:spPr>
      </p:pic>
      <p:cxnSp>
        <p:nvCxnSpPr>
          <p:cNvPr id="13" name="Straight Arrow Connector 75">
            <a:extLst>
              <a:ext uri="{FF2B5EF4-FFF2-40B4-BE49-F238E27FC236}">
                <a16:creationId xmlns:a16="http://schemas.microsoft.com/office/drawing/2014/main" id="{54D58FA0-98ED-B044-BEFF-F8270EB9089E}"/>
              </a:ext>
            </a:extLst>
          </p:cNvPr>
          <p:cNvCxnSpPr>
            <a:cxnSpLocks/>
          </p:cNvCxnSpPr>
          <p:nvPr/>
        </p:nvCxnSpPr>
        <p:spPr>
          <a:xfrm>
            <a:off x="8163279" y="3108785"/>
            <a:ext cx="443959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Heap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Operation of heap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Height of node : the number of edges on the longest simple downward path from node to a leaf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Height of heap : height of root node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Height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elements-heap 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(complete binary tree)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basic operations on heaps run in time proportional to the height of the tree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maintain the max-heap property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𝐵𝑈𝐼𝐿𝐷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produce a max-heap from unordered input array - linear time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𝐻𝐸𝐴𝑃𝑆𝑂𝑅𝑇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sorts an unordered array in place - </a:t>
                </a:r>
                <a:r>
                  <a:rPr lang="en-US" altLang="ko-KR" i="0" dirty="0">
                    <a:solidFill>
                      <a:srgbClr val="000000"/>
                    </a:solidFill>
                    <a:latin typeface="+mj-lt"/>
                    <a:ea typeface="KoPub돋움체_Pro Medium"/>
                  </a:rPr>
                  <a:t>〖</a:t>
                </a:r>
                <a:r>
                  <a:rPr lang="en-US" altLang="ko-KR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altLang="ko-KR" i="1" dirty="0">
                  <a:solidFill>
                    <a:srgbClr val="000000"/>
                  </a:solidFill>
                  <a:latin typeface="Cambria Math" panose="02040503050406030204" pitchFamily="18" charset="0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𝐸𝑋𝑇𝑅𝐴𝐶𝑇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𝐼𝑁𝐶𝑅𝐸𝐴𝑆𝐸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𝐾𝐸𝑌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𝑀𝐴𝑋𝐼𝑀𝑈𝑀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: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implement a priority queue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O</m:t>
                        </m:r>
                        <m: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  <a:blipFill>
                <a:blip r:embed="rId3"/>
                <a:stretch>
                  <a:fillRect l="-782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855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Maintaining the Heap-property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maintain the max-heap property, we call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the binary trees rooted 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𝐿𝐸𝐹𝑇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𝑅𝐼𝐺𝐻𝑇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are max-heaps, but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might be smaller than its children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  <a:blipFill>
                <a:blip r:embed="rId3"/>
                <a:stretch>
                  <a:fillRect l="-782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 descr="액세서리, 목도리, 설정/해제이(가) 표시된 사진&#10;&#10;자동 생성된 설명">
            <a:extLst>
              <a:ext uri="{FF2B5EF4-FFF2-40B4-BE49-F238E27FC236}">
                <a16:creationId xmlns:a16="http://schemas.microsoft.com/office/drawing/2014/main" id="{F5EBB149-61B5-4443-B01B-C70E8DAB1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269" y="3049196"/>
            <a:ext cx="4388959" cy="312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7FC52-4A8A-EC4C-88CA-C9FEFE7D4923}"/>
                  </a:ext>
                </a:extLst>
              </p:cNvPr>
              <p:cNvSpPr txBox="1"/>
              <p:nvPr/>
            </p:nvSpPr>
            <p:spPr>
              <a:xfrm>
                <a:off x="6137029" y="3049196"/>
                <a:ext cx="5942120" cy="31837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(a)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[2]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violates the max-heap property 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(b-1) : find the larger children between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[2]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[4]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(b-2) : exchange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[2]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[4]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(b-3) :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[4]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violates the max-heap property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(c-1) : find the larger children between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[8]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[9]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(c-2) : exchange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[8]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[9]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(c-3) 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[9]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fixed up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7FC52-4A8A-EC4C-88CA-C9FEFE7D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29" y="3049196"/>
                <a:ext cx="5942120" cy="3183757"/>
              </a:xfrm>
              <a:prstGeom prst="rect">
                <a:avLst/>
              </a:prstGeom>
              <a:blipFill>
                <a:blip r:embed="rId5"/>
                <a:stretch>
                  <a:fillRect l="-641" b="-19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/>
              <p:nvPr/>
            </p:nvSpPr>
            <p:spPr>
              <a:xfrm>
                <a:off x="2516402" y="6174135"/>
                <a:ext cx="2480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process of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02" y="6174135"/>
                <a:ext cx="2480692" cy="27699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0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Maintaining the Heap-property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index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286129"/>
              </a:xfrm>
              <a:blipFill>
                <a:blip r:embed="rId3"/>
                <a:stretch>
                  <a:fillRect l="-768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7FC52-4A8A-EC4C-88CA-C9FEFE7D4923}"/>
                  </a:ext>
                </a:extLst>
              </p:cNvPr>
              <p:cNvSpPr txBox="1"/>
              <p:nvPr/>
            </p:nvSpPr>
            <p:spPr>
              <a:xfrm>
                <a:off x="5424256" y="2498780"/>
                <a:ext cx="6670139" cy="2146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1~7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find the largest values in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𝐿𝐸𝐹𝑇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)],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𝑅𝐼𝐺𝐻𝑇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8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~10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check heap property is violated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largest </a:t>
                </a:r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terminates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Otherwise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violates the heap property </a:t>
                </a:r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swap and recursively call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B7FC52-4A8A-EC4C-88CA-C9FEFE7D4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256" y="2498780"/>
                <a:ext cx="6670139" cy="2146229"/>
              </a:xfrm>
              <a:prstGeom prst="rect">
                <a:avLst/>
              </a:prstGeom>
              <a:blipFill>
                <a:blip r:embed="rId4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/>
              <p:nvPr/>
            </p:nvSpPr>
            <p:spPr>
              <a:xfrm>
                <a:off x="1861214" y="5490070"/>
                <a:ext cx="28131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pseudocode for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𝑀𝐴𝑋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𝐻𝐸𝐴𝑃𝐼𝐹𝑌</m:t>
                    </m:r>
                  </m:oMath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4" y="5490070"/>
                <a:ext cx="2813187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5B625E-1869-6745-BADD-5CDB48CF9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409" y="2498780"/>
            <a:ext cx="3658994" cy="2605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7B38B2-2007-3E44-AEA3-BD28670A8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94963"/>
            <a:ext cx="5462165" cy="180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Maintaining the Heap-property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𝑯𝑬𝑨𝑷𝑰𝑭𝒀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Subtree of size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Exchange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𝐿𝐸𝐹𝑇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)]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𝑅𝐼𝐺𝐻𝑇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)]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θ</m:t>
                        </m:r>
                        <m:r>
                          <a:rPr lang="en-US" altLang="ko-KR" sz="1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fName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𝐻𝐸𝐴𝑃𝐼𝐹𝑌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on a subtree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(2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/3)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Children’s subtrees each have size at most 2n/3 – the worst case occurs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 case : exactly half full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 of MAX-HEAPIFY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286129"/>
              </a:xfrm>
              <a:blipFill>
                <a:blip r:embed="rId3"/>
                <a:stretch>
                  <a:fillRect l="-768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/>
              <p:nvPr/>
            </p:nvSpPr>
            <p:spPr>
              <a:xfrm>
                <a:off x="1896734" y="5019537"/>
                <a:ext cx="2813187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T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𝑛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34" y="5019537"/>
                <a:ext cx="2813187" cy="618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27B38B2-2007-3E44-AEA3-BD28670A81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497"/>
          <a:stretch/>
        </p:blipFill>
        <p:spPr>
          <a:xfrm>
            <a:off x="6945233" y="4210877"/>
            <a:ext cx="2813187" cy="1801556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27953665-AF42-774A-A874-6AC763686AE5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8304413" y="5383284"/>
            <a:ext cx="141317" cy="155925"/>
          </a:xfrm>
          <a:prstGeom prst="line">
            <a:avLst/>
          </a:prstGeom>
          <a:ln w="12700">
            <a:solidFill>
              <a:srgbClr val="959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0C2CAAF6-26A6-D340-856E-7800F00E555C}"/>
              </a:ext>
            </a:extLst>
          </p:cNvPr>
          <p:cNvSpPr/>
          <p:nvPr/>
        </p:nvSpPr>
        <p:spPr>
          <a:xfrm>
            <a:off x="8316882" y="5539209"/>
            <a:ext cx="257695" cy="257694"/>
          </a:xfrm>
          <a:prstGeom prst="ellipse">
            <a:avLst/>
          </a:prstGeom>
          <a:solidFill>
            <a:srgbClr val="E7E8E8"/>
          </a:solidFill>
          <a:ln>
            <a:solidFill>
              <a:srgbClr val="9593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</a:rPr>
              <a:t>5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/>
              <a:t>Heapsort</a:t>
            </a:r>
            <a:endParaRPr kumimoji="1"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Maintaining the Heap-property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𝑯𝑬𝑨𝑷𝑰𝑭𝒀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 of MAX-HEAPIFY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Solve this recurrence by using case 2 of the master theorem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b="0" dirty="0">
                    <a:solidFill>
                      <a:srgbClr val="000000"/>
                    </a:solidFill>
                    <a:ea typeface="KoPub돋움체_Pro Medium"/>
                  </a:rPr>
                  <a:t>In the form of equation : </a:t>
                </a: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case,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=3/2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3/2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3/2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func>
                          </m:sup>
                        </m:sSup>
                        <m:func>
                          <m:func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Height of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elements-heap(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</m:oMath>
                </a14:m>
                <a:r>
                  <a:rPr lang="en-US" altLang="ko-KR" sz="20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54117" cy="5692995"/>
              </a:xfrm>
              <a:blipFill>
                <a:blip r:embed="rId3"/>
                <a:stretch>
                  <a:fillRect l="-686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/>
              <p:nvPr/>
            </p:nvSpPr>
            <p:spPr>
              <a:xfrm>
                <a:off x="1852346" y="2365114"/>
                <a:ext cx="2813187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T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KoPub돋움체_Pro Medium" panose="00000600000000000000" pitchFamily="50" charset="-127"/>
                            </a:rPr>
                            <m:t>𝑛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51D4B0-64A6-5947-B447-B7E1E37F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46" y="2365114"/>
                <a:ext cx="2813187" cy="618631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94A63905-6570-1149-A34B-C77105A52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165" y="3664284"/>
            <a:ext cx="5955493" cy="10391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906474-8D16-5B4D-BACE-CD8E5F57DF67}"/>
              </a:ext>
            </a:extLst>
          </p:cNvPr>
          <p:cNvSpPr/>
          <p:nvPr/>
        </p:nvSpPr>
        <p:spPr>
          <a:xfrm>
            <a:off x="2050744" y="3958742"/>
            <a:ext cx="5987914" cy="260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8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40375</TotalTime>
  <Words>2271</Words>
  <Application>Microsoft Office PowerPoint</Application>
  <PresentationFormat>와이드스크린</PresentationFormat>
  <Paragraphs>691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Cambria Math</vt:lpstr>
      <vt:lpstr>Arial</vt:lpstr>
      <vt:lpstr>Calibri Light</vt:lpstr>
      <vt:lpstr>Wingdings</vt:lpstr>
      <vt:lpstr>Calibri</vt:lpstr>
      <vt:lpstr>KoPub돋움체_Pro Medium</vt:lpstr>
      <vt:lpstr>맑은 고딕</vt:lpstr>
      <vt:lpstr>Office 테마</vt:lpstr>
      <vt:lpstr>Introduction to Algorithms</vt:lpstr>
      <vt:lpstr>Contents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Heapsort</vt:lpstr>
      <vt:lpstr>Contents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Quicksort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김정규</cp:lastModifiedBy>
  <cp:revision>1835</cp:revision>
  <cp:lastPrinted>2021-05-14T05:14:04Z</cp:lastPrinted>
  <dcterms:created xsi:type="dcterms:W3CDTF">2020-09-17T05:44:36Z</dcterms:created>
  <dcterms:modified xsi:type="dcterms:W3CDTF">2021-10-15T05:17:36Z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